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Budżetowanie strategii zrównoważonego rozwoju – planowanie finansowe działań </a:t>
            </a:r>
            <a:r>
              <a:rPr lang="pl-PL" sz="1800" noProof="0" dirty="0" err="1"/>
              <a:t>prośrodowiskowych</a:t>
            </a:r>
            <a:r>
              <a:rPr lang="pl-PL" sz="1800" noProof="0" dirty="0"/>
              <a:t> i społecznych jako fundament skuteczności.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1599" y="1582669"/>
            <a:ext cx="6046220" cy="1563678"/>
          </a:xfrm>
        </p:spPr>
        <p:txBody>
          <a:bodyPr anchor="b"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736" dirty="0"/>
              <a:t>Dlaczego potrzebujemy budżetu ESG?</a:t>
            </a:r>
          </a:p>
        </p:txBody>
      </p:sp>
      <p:pic>
        <p:nvPicPr>
          <p:cNvPr id="5" name="Picture 4" descr="Biurko z przyborami biurowymi">
            <a:extLst>
              <a:ext uri="{FF2B5EF4-FFF2-40B4-BE49-F238E27FC236}">
                <a16:creationId xmlns:a16="http://schemas.microsoft.com/office/drawing/2014/main" id="{AF555F3A-E8E3-79F6-4FCF-DB03B73C35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903" r="22653" b="-2"/>
          <a:stretch>
            <a:fillRect/>
          </a:stretch>
        </p:blipFill>
        <p:spPr>
          <a:xfrm>
            <a:off x="17" y="772765"/>
            <a:ext cx="3553872" cy="6014145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599" y="4139877"/>
            <a:ext cx="6046220" cy="206165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Bez budżetu nie da się wdrożyć strategii – trzeba znać koszty i priorytety.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2146" y="1685147"/>
            <a:ext cx="6898166" cy="620783"/>
          </a:xfrm>
        </p:spPr>
        <p:txBody>
          <a:bodyPr anchor="b">
            <a:normAutofit/>
          </a:bodyPr>
          <a:lstStyle/>
          <a:p>
            <a:r>
              <a:rPr lang="pl-PL" sz="3508" dirty="0"/>
              <a:t>Kategorie kosztów – przykłady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145" y="3465642"/>
            <a:ext cx="6898167" cy="2576461"/>
          </a:xfrm>
        </p:spPr>
        <p:txBody>
          <a:bodyPr>
            <a:normAutofit/>
          </a:bodyPr>
          <a:lstStyle/>
          <a:p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Koszty inwestycyjne (np. sprzęt)</a:t>
            </a:r>
          </a:p>
          <a:p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Koszty operacyjne (np. szkolenia)</a:t>
            </a:r>
          </a:p>
          <a:p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Koszty osobowe (czas pracy zespołu)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2146" y="1685147"/>
            <a:ext cx="6898166" cy="620783"/>
          </a:xfrm>
        </p:spPr>
        <p:txBody>
          <a:bodyPr anchor="b">
            <a:normAutofit fontScale="90000"/>
          </a:bodyPr>
          <a:lstStyle/>
          <a:p>
            <a:r>
              <a:rPr lang="pl-PL" sz="3508" dirty="0"/>
              <a:t>Podstawowa struktura budżetu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145" y="3465642"/>
            <a:ext cx="6898167" cy="2576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| Działanie | </a:t>
            </a:r>
          </a:p>
          <a:p>
            <a:pPr marL="0" indent="0">
              <a:buNone/>
            </a:pPr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| Koszt jednostkowy | </a:t>
            </a:r>
          </a:p>
          <a:p>
            <a:pPr marL="0" indent="0">
              <a:buNone/>
            </a:pPr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| Liczba jednostek | </a:t>
            </a:r>
          </a:p>
          <a:p>
            <a:pPr marL="0" indent="0">
              <a:buNone/>
            </a:pPr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| Koszt całkowity | </a:t>
            </a:r>
          </a:p>
          <a:p>
            <a:pPr marL="0" indent="0">
              <a:buNone/>
            </a:pPr>
            <a:r>
              <a:rPr lang="pl-PL" sz="2105" dirty="0">
                <a:solidFill>
                  <a:schemeClr val="tx1">
                    <a:alpha val="80000"/>
                  </a:schemeClr>
                </a:solidFill>
              </a:rPr>
              <a:t>| Uwagi |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889" y="1061443"/>
            <a:ext cx="5481930" cy="1563678"/>
          </a:xfrm>
        </p:spPr>
        <p:txBody>
          <a:bodyPr anchor="b"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736" dirty="0"/>
              <a:t>Excel – jak to policzyć?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354D8-805B-47A3-B1DF-0E3197EEAA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497" r="38303"/>
          <a:stretch>
            <a:fillRect/>
          </a:stretch>
        </p:blipFill>
        <p:spPr>
          <a:xfrm>
            <a:off x="1" y="772773"/>
            <a:ext cx="4084272" cy="6014136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889" y="3146347"/>
            <a:ext cx="5481930" cy="305518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Użyj formuły: =B2*C2,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dodaj SUMA() dla kosztów ogółem.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371" y="1332052"/>
            <a:ext cx="3180407" cy="4890566"/>
          </a:xfrm>
        </p:spPr>
        <p:txBody>
          <a:bodyPr vert="horz" lIns="80189" tIns="40094" rIns="80189" bIns="40094" rtlCol="0" anchor="ctr" anchorCtr="0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21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Ćwiczenie</a:t>
            </a:r>
            <a:r>
              <a:rPr lang="en-US" sz="421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sz="421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Tworzymy</a:t>
            </a:r>
            <a:r>
              <a:rPr lang="en-US" sz="421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mini-</a:t>
            </a:r>
            <a:r>
              <a:rPr lang="en-US" sz="421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budżet</a:t>
            </a:r>
            <a:endParaRPr lang="en-US" sz="421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4812" y="1332052"/>
            <a:ext cx="4911446" cy="4890566"/>
          </a:xfrm>
        </p:spPr>
        <p:txBody>
          <a:bodyPr vert="horz" lIns="80189" tIns="40094" rIns="80189" bIns="40094" rtlCol="0" anchor="ctr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Wybierzcie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4 </a:t>
            </a: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działania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ESG, </a:t>
            </a: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oszacujcie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ich </a:t>
            </a: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podsumujcie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 </a:t>
            </a:r>
            <a:r>
              <a:rPr lang="en-US" sz="2806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Excelu</a:t>
            </a:r>
            <a:r>
              <a:rPr lang="en-US" sz="2806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1599" y="1061443"/>
            <a:ext cx="6046220" cy="1563678"/>
          </a:xfrm>
        </p:spPr>
        <p:txBody>
          <a:bodyPr anchor="b"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736" dirty="0"/>
              <a:t>Prezentacja wyników i decyzji budżetowych</a:t>
            </a:r>
          </a:p>
        </p:txBody>
      </p:sp>
      <p:pic>
        <p:nvPicPr>
          <p:cNvPr id="5" name="Picture 4" descr="Sticky notes on a wall">
            <a:extLst>
              <a:ext uri="{FF2B5EF4-FFF2-40B4-BE49-F238E27FC236}">
                <a16:creationId xmlns:a16="http://schemas.microsoft.com/office/drawing/2014/main" id="{4C114951-4B84-B10F-DCA3-C5C111FCE1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260" r="29524" b="1"/>
          <a:stretch>
            <a:fillRect/>
          </a:stretch>
        </p:blipFill>
        <p:spPr>
          <a:xfrm>
            <a:off x="17" y="772765"/>
            <a:ext cx="3553872" cy="6014145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599" y="3146347"/>
            <a:ext cx="6046220" cy="305518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Które działania kosztują najwięcej?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Jakie są niezbędne?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656" y="1445614"/>
            <a:ext cx="2814436" cy="4668446"/>
          </a:xfrm>
        </p:spPr>
        <p:txBody>
          <a:bodyPr>
            <a:normAutofit/>
          </a:bodyPr>
          <a:lstStyle/>
          <a:p>
            <a:pPr algn="ctr"/>
            <a:r>
              <a:rPr lang="pl-PL" sz="2456" dirty="0">
                <a:solidFill>
                  <a:schemeClr val="tx1"/>
                </a:solidFill>
              </a:rPr>
              <a:t>Dyskusja </a:t>
            </a:r>
            <a:br>
              <a:rPr lang="pl-PL" sz="2456" dirty="0">
                <a:solidFill>
                  <a:schemeClr val="tx1"/>
                </a:solidFill>
              </a:rPr>
            </a:br>
            <a:r>
              <a:rPr lang="pl-PL" sz="2456" dirty="0">
                <a:solidFill>
                  <a:schemeClr val="tx1"/>
                </a:solidFill>
              </a:rPr>
              <a:t>– co warto finansować?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371" y="1445614"/>
            <a:ext cx="4637261" cy="466844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1754" dirty="0"/>
              <a:t>Czy wasz projekt mieści się w budżecie?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1754" dirty="0"/>
              <a:t>Co warto by było zmienić?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180</TotalTime>
  <Words>192</Words>
  <Application>Microsoft Office PowerPoint</Application>
  <PresentationFormat>Niestandardowy</PresentationFormat>
  <Paragraphs>28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Open Sans</vt:lpstr>
      <vt:lpstr>Motyw pakietu Office</vt:lpstr>
      <vt:lpstr>Tytuł prezentacji: Budżetowanie strategii zrównoważonego rozwoju – planowanie finansowe działań prośrodowiskowych i społecznych jako fundament skuteczności.  Opracował: Przemysław Żukiewicz</vt:lpstr>
      <vt:lpstr>Dlaczego potrzebujemy budżetu ESG?</vt:lpstr>
      <vt:lpstr>Kategorie kosztów – przykłady</vt:lpstr>
      <vt:lpstr>Podstawowa struktura budżetu</vt:lpstr>
      <vt:lpstr>Excel – jak to policzyć?</vt:lpstr>
      <vt:lpstr>Ćwiczenie: Tworzymy mini-budżet</vt:lpstr>
      <vt:lpstr>Prezentacja wyników i decyzji budżetowych</vt:lpstr>
      <vt:lpstr>Dyskusja  – co warto finansować?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2025-07-06T22:37:38Z</dcterms:modified>
</cp:coreProperties>
</file>